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2" r:id="rId2"/>
    <p:sldId id="291" r:id="rId3"/>
    <p:sldId id="278" r:id="rId4"/>
    <p:sldId id="290" r:id="rId5"/>
    <p:sldId id="288" r:id="rId6"/>
    <p:sldId id="281" r:id="rId7"/>
    <p:sldId id="296" r:id="rId8"/>
    <p:sldId id="295" r:id="rId9"/>
    <p:sldId id="283" r:id="rId10"/>
    <p:sldId id="276" r:id="rId11"/>
    <p:sldId id="279" r:id="rId12"/>
    <p:sldId id="300" r:id="rId13"/>
    <p:sldId id="287" r:id="rId14"/>
    <p:sldId id="301" r:id="rId15"/>
    <p:sldId id="302" r:id="rId16"/>
    <p:sldId id="277" r:id="rId17"/>
    <p:sldId id="297" r:id="rId18"/>
    <p:sldId id="286" r:id="rId19"/>
    <p:sldId id="273" r:id="rId20"/>
    <p:sldId id="303" r:id="rId21"/>
    <p:sldId id="284" r:id="rId22"/>
    <p:sldId id="29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7" autoAdjust="0"/>
    <p:restoredTop sz="78705" autoAdjust="0"/>
  </p:normalViewPr>
  <p:slideViewPr>
    <p:cSldViewPr>
      <p:cViewPr varScale="1">
        <p:scale>
          <a:sx n="85" d="100"/>
          <a:sy n="85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"/>
    </p:cViewPr>
  </p:sorterViewPr>
  <p:notesViewPr>
    <p:cSldViewPr>
      <p:cViewPr varScale="1">
        <p:scale>
          <a:sx n="35" d="100"/>
          <a:sy n="35" d="100"/>
        </p:scale>
        <p:origin x="-150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82368-14B1-47B2-8FA3-23450CFBEE4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83A5D-477F-4FB3-A08D-57A7982E5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9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Ojibwemowin</a:t>
            </a:r>
            <a:r>
              <a:rPr lang="en-US" dirty="0" smtClean="0"/>
              <a:t> intro and translations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Esiban</a:t>
            </a:r>
            <a:r>
              <a:rPr lang="en-US" dirty="0" smtClean="0"/>
              <a:t>:</a:t>
            </a:r>
            <a:r>
              <a:rPr lang="en-US" baseline="0" dirty="0" smtClean="0"/>
              <a:t> used to be, shell</a:t>
            </a:r>
          </a:p>
          <a:p>
            <a:pPr eaLnBrk="1" hangingPunct="1"/>
            <a:r>
              <a:rPr lang="en-US" baseline="0" dirty="0" err="1" smtClean="0"/>
              <a:t>Waabizheshi</a:t>
            </a:r>
            <a:r>
              <a:rPr lang="en-US" baseline="0" dirty="0" smtClean="0"/>
              <a:t>: white spot on its chest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Esiban</a:t>
            </a:r>
            <a:r>
              <a:rPr lang="en-US" dirty="0" smtClean="0"/>
              <a:t>:</a:t>
            </a:r>
            <a:r>
              <a:rPr lang="en-US" baseline="0" dirty="0" smtClean="0"/>
              <a:t> used to be, shell</a:t>
            </a:r>
          </a:p>
          <a:p>
            <a:pPr eaLnBrk="1" hangingPunct="1"/>
            <a:r>
              <a:rPr lang="en-US" baseline="0" dirty="0" err="1" smtClean="0"/>
              <a:t>Waabizheshi</a:t>
            </a:r>
            <a:r>
              <a:rPr lang="en-US" baseline="0" dirty="0" smtClean="0"/>
              <a:t>: white spot on its chest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Name: one that dwells in the depths, </a:t>
            </a:r>
            <a:r>
              <a:rPr lang="en-US" dirty="0" err="1" smtClean="0"/>
              <a:t>animii’e</a:t>
            </a:r>
            <a:r>
              <a:rPr lang="en-US" dirty="0" smtClean="0"/>
              <a:t> to pray, to get down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Namebin</a:t>
            </a:r>
            <a:r>
              <a:rPr lang="en-US" dirty="0" smtClean="0"/>
              <a:t>:</a:t>
            </a:r>
            <a:r>
              <a:rPr lang="en-US" baseline="0" dirty="0" smtClean="0"/>
              <a:t> bottom feeder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Giikidab</a:t>
            </a:r>
            <a:r>
              <a:rPr lang="en-US" dirty="0" smtClean="0"/>
              <a:t>: one that goes</a:t>
            </a:r>
            <a:r>
              <a:rPr lang="en-US" baseline="0" dirty="0" smtClean="0"/>
              <a:t> sideways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err="1" smtClean="0"/>
              <a:t>Gaagaagii</a:t>
            </a:r>
            <a:r>
              <a:rPr lang="en-US" baseline="0" dirty="0" smtClean="0"/>
              <a:t>: forever present bird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Neenookaasi</a:t>
            </a:r>
            <a:r>
              <a:rPr lang="en-US" dirty="0" smtClean="0"/>
              <a:t>: the one who stops here and there</a:t>
            </a:r>
            <a:r>
              <a:rPr lang="en-US" baseline="0" dirty="0" smtClean="0"/>
              <a:t> in flight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err="1" smtClean="0">
                <a:latin typeface="Frutiger LT Std 55 Roman" pitchFamily="34" charset="0"/>
              </a:rPr>
              <a:t>Waawaatesi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Firefly - Shimmering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Memengwaa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Butterfly – Back</a:t>
            </a:r>
            <a:r>
              <a:rPr lang="en-US" baseline="0" dirty="0" smtClean="0">
                <a:latin typeface="Frutiger LT Std 55 Roman" pitchFamily="34" charset="0"/>
              </a:rPr>
              <a:t> and forth</a:t>
            </a:r>
            <a:endParaRPr lang="en-US" dirty="0" smtClean="0">
              <a:latin typeface="Frutiger LT Std 55 Roman" pitchFamily="34" charset="0"/>
            </a:endParaRP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Zagime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Mosquito – To be attached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Ezigwaa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Woodtick</a:t>
            </a:r>
            <a:r>
              <a:rPr lang="en-US" dirty="0" smtClean="0">
                <a:latin typeface="Frutiger LT Std 55 Roman" pitchFamily="34" charset="0"/>
              </a:rPr>
              <a:t> – To be attached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err="1" smtClean="0"/>
              <a:t>Babakine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dirty="0" smtClean="0"/>
              <a:t>jump as in sparks</a:t>
            </a:r>
            <a:r>
              <a:rPr lang="en-US" baseline="0" dirty="0" smtClean="0"/>
              <a:t> from a fire</a:t>
            </a:r>
          </a:p>
          <a:p>
            <a:pPr eaLnBrk="1" hangingPunct="1"/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Frutiger LT Std 55 Roman" pitchFamily="34" charset="0"/>
              </a:rPr>
              <a:t>Disaa-weshiinh</a:t>
            </a:r>
            <a:r>
              <a:rPr lang="en-US" dirty="0" smtClean="0">
                <a:latin typeface="Frutiger LT Std 55 Roman" pitchFamily="34" charset="0"/>
              </a:rPr>
              <a:t>: To be painted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Frutiger LT Std 55 Roman" pitchFamily="34" charset="0"/>
              </a:rPr>
              <a:t>Giizisoo-bagoons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+mn-lt"/>
              </a:rPr>
              <a:t> little sun flower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Frutiger LT Std 55 Roman" pitchFamily="34" charset="0"/>
              </a:rPr>
              <a:t>Mewishkode-ikoones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little </a:t>
            </a:r>
            <a:r>
              <a:rPr lang="en-US" baseline="0" dirty="0" err="1" smtClean="0">
                <a:latin typeface="Frutiger LT Std 55 Roman" pitchFamily="34" charset="0"/>
              </a:rPr>
              <a:t>prarie</a:t>
            </a:r>
            <a:r>
              <a:rPr lang="en-US" baseline="0" dirty="0" smtClean="0">
                <a:latin typeface="Frutiger LT Std 55 Roman" pitchFamily="34" charset="0"/>
              </a:rPr>
              <a:t> fire, for indigestion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Frutiger LT Std 55 Roman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>
                <a:latin typeface="+mn-lt"/>
              </a:rPr>
              <a:t>Gaabizaan-ideyak</a:t>
            </a:r>
            <a:r>
              <a:rPr lang="en-US" baseline="0" dirty="0" smtClean="0">
                <a:latin typeface="+mn-lt"/>
              </a:rPr>
              <a:t>: that which instills calm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Frutiger LT Std 55 Roman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err="1" smtClean="0">
                <a:latin typeface="Frutiger LT Std 55 Roman" pitchFamily="34" charset="0"/>
              </a:rPr>
              <a:t>Gichi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manidoo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January</a:t>
            </a:r>
            <a:r>
              <a:rPr lang="en-US" baseline="0" dirty="0" smtClean="0">
                <a:latin typeface="Frutiger LT Std 55 Roman" pitchFamily="34" charset="0"/>
              </a:rPr>
              <a:t> - </a:t>
            </a:r>
            <a:r>
              <a:rPr lang="en-US" dirty="0" smtClean="0">
                <a:latin typeface="Frutiger LT Std 55 Roman" pitchFamily="34" charset="0"/>
              </a:rPr>
              <a:t>Great Spirit</a:t>
            </a:r>
            <a:r>
              <a:rPr lang="en-US" baseline="0" dirty="0" smtClean="0">
                <a:latin typeface="Frutiger LT Std 55 Roman" pitchFamily="34" charset="0"/>
              </a:rPr>
              <a:t> Moon</a:t>
            </a:r>
            <a:endParaRPr lang="en-US" dirty="0" smtClean="0">
              <a:latin typeface="Frutiger LT Std 55 Roman" pitchFamily="34" charset="0"/>
            </a:endParaRP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Namebini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February – Sucker Moon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Onaabani-giizis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March – Crust on the Snow Moon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Iskigamizige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April – Sap Boiling Moon</a:t>
            </a:r>
          </a:p>
          <a:p>
            <a:pPr algn="ctr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err="1" smtClean="0">
                <a:latin typeface="Frutiger LT Std 55 Roman" pitchFamily="34" charset="0"/>
              </a:rPr>
              <a:t>Waabigwanii-giizis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May –Flowering Moon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Ode’imini-giizis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June – Strawberry Moon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Miini-giizis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July – Berry Moon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Manoominike-giizis</a:t>
            </a:r>
            <a:r>
              <a:rPr lang="en-US" dirty="0" smtClean="0">
                <a:latin typeface="Frutiger LT Std 55 Roman" pitchFamily="34" charset="0"/>
              </a:rPr>
              <a:t>: August – </a:t>
            </a:r>
            <a:r>
              <a:rPr lang="en-US" dirty="0" err="1" smtClean="0">
                <a:latin typeface="Frutiger LT Std 55 Roman" pitchFamily="34" charset="0"/>
              </a:rPr>
              <a:t>Ricing</a:t>
            </a:r>
            <a:r>
              <a:rPr lang="en-US" dirty="0" smtClean="0">
                <a:latin typeface="Frutiger LT Std 55 Roman" pitchFamily="34" charset="0"/>
              </a:rPr>
              <a:t> Moon</a:t>
            </a:r>
          </a:p>
          <a:p>
            <a:pPr algn="l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B1C73-A3AA-40AD-8541-D81A4501990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err="1" smtClean="0">
                <a:latin typeface="Frutiger LT Std 55 Roman" pitchFamily="34" charset="0"/>
              </a:rPr>
              <a:t>Waatebagaa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September – Bright Leaves Moon </a:t>
            </a: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Binaakwii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October – Leaves</a:t>
            </a:r>
            <a:r>
              <a:rPr lang="en-US" baseline="0" dirty="0" smtClean="0">
                <a:latin typeface="Frutiger LT Std 55 Roman" pitchFamily="34" charset="0"/>
              </a:rPr>
              <a:t> Falling Moon</a:t>
            </a:r>
            <a:endParaRPr lang="en-US" dirty="0" smtClean="0">
              <a:latin typeface="Frutiger LT Std 55 Roman" pitchFamily="34" charset="0"/>
            </a:endParaRP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Gashkadino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November</a:t>
            </a:r>
            <a:r>
              <a:rPr lang="en-US" baseline="0" dirty="0" smtClean="0">
                <a:latin typeface="Frutiger LT Std 55 Roman" pitchFamily="34" charset="0"/>
              </a:rPr>
              <a:t> – Frozen Over Moon</a:t>
            </a:r>
            <a:endParaRPr lang="en-US" dirty="0" smtClean="0">
              <a:latin typeface="Frutiger LT Std 55 Roman" pitchFamily="34" charset="0"/>
            </a:endParaRPr>
          </a:p>
          <a:p>
            <a:pPr algn="l"/>
            <a:endParaRPr lang="en-US" dirty="0" smtClean="0">
              <a:latin typeface="Frutiger LT Std 55 Roman" pitchFamily="34" charset="0"/>
            </a:endParaRPr>
          </a:p>
          <a:p>
            <a:pPr algn="l"/>
            <a:r>
              <a:rPr lang="en-US" dirty="0" err="1" smtClean="0">
                <a:latin typeface="Frutiger LT Std 55 Roman" pitchFamily="34" charset="0"/>
              </a:rPr>
              <a:t>Manidoo</a:t>
            </a:r>
            <a:r>
              <a:rPr lang="en-US" dirty="0" smtClean="0">
                <a:latin typeface="Frutiger LT Std 55 Roman" pitchFamily="34" charset="0"/>
              </a:rPr>
              <a:t>-</a:t>
            </a:r>
            <a:r>
              <a:rPr lang="en-US" dirty="0" err="1" smtClean="0">
                <a:latin typeface="Frutiger LT Std 55 Roman" pitchFamily="34" charset="0"/>
              </a:rPr>
              <a:t>giizisoons</a:t>
            </a:r>
            <a:r>
              <a:rPr lang="en-US" dirty="0" smtClean="0">
                <a:latin typeface="Frutiger LT Std 55 Roman" pitchFamily="34" charset="0"/>
              </a:rPr>
              <a:t>:</a:t>
            </a:r>
            <a:r>
              <a:rPr lang="en-US" baseline="0" dirty="0" smtClean="0">
                <a:latin typeface="Frutiger LT Std 55 Roman" pitchFamily="34" charset="0"/>
              </a:rPr>
              <a:t> </a:t>
            </a:r>
            <a:r>
              <a:rPr lang="en-US" dirty="0" smtClean="0">
                <a:latin typeface="Frutiger LT Std 55 Roman" pitchFamily="34" charset="0"/>
              </a:rPr>
              <a:t>December – Little Spirit Moon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 l="-5000" t="-12000" r="-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8BA2-F3A0-4640-8E87-4FFBE0A9068D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6358-E82A-43D9-B131-1AE92DC34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Ojibwe: A Connected People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pic>
        <p:nvPicPr>
          <p:cNvPr id="14" name="Picture 13" descr="9999002248-l.jpg"/>
          <p:cNvPicPr>
            <a:picLocks noChangeAspect="1"/>
          </p:cNvPicPr>
          <p:nvPr/>
        </p:nvPicPr>
        <p:blipFill>
          <a:blip r:embed="rId4" cstate="print"/>
          <a:srcRect l="4651" t="8649" r="5814" b="20719"/>
          <a:stretch>
            <a:fillRect/>
          </a:stretch>
        </p:blipFill>
        <p:spPr>
          <a:xfrm>
            <a:off x="1279072" y="1333500"/>
            <a:ext cx="6585857" cy="4191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Awensiiyag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Animals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0" y="762000"/>
            <a:ext cx="3048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Waawaashkeshi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White Tail Deer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Waawaabiganoojiinh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Mouse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Waabizheshi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Martin</a:t>
            </a:r>
          </a:p>
        </p:txBody>
      </p:sp>
      <p:pic>
        <p:nvPicPr>
          <p:cNvPr id="8" name="Picture 7" descr="0805000112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566672"/>
            <a:ext cx="5819775" cy="3724656"/>
          </a:xfrm>
          <a:prstGeom prst="roundRect">
            <a:avLst>
              <a:gd name="adj" fmla="val 7225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Awensiiyag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Animals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0" y="762000"/>
            <a:ext cx="3048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Esiban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Raccoon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Ajidamoo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Squirrel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Bebezhigooganzhii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Horse</a:t>
            </a:r>
          </a:p>
        </p:txBody>
      </p:sp>
      <p:pic>
        <p:nvPicPr>
          <p:cNvPr id="8" name="Picture 7" descr="0805000112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566672"/>
            <a:ext cx="5819775" cy="3724656"/>
          </a:xfrm>
          <a:prstGeom prst="roundRect">
            <a:avLst>
              <a:gd name="adj" fmla="val 7225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Awensiiyag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Animals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0" y="762000"/>
            <a:ext cx="3048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Makwa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Bear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Mooz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Moose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Ma’iinganaance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Coyote</a:t>
            </a:r>
          </a:p>
        </p:txBody>
      </p:sp>
      <p:pic>
        <p:nvPicPr>
          <p:cNvPr id="8" name="Picture 7" descr="0805000112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566672"/>
            <a:ext cx="5819775" cy="3724656"/>
          </a:xfrm>
          <a:prstGeom prst="roundRect">
            <a:avLst>
              <a:gd name="adj" fmla="val 7225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Giigooyag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Fishes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762000"/>
            <a:ext cx="3048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Maashkinoozhe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Musky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smtClean="0">
                <a:latin typeface="Frutiger LT Std 55 Roman" pitchFamily="34" charset="0"/>
              </a:rPr>
              <a:t>Name: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Sturgeon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Adikameg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Whitefish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Namebin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Sucker</a:t>
            </a:r>
            <a:endParaRPr lang="en-US" dirty="0">
              <a:latin typeface="Frutiger LT Std 55 Roman" pitchFamily="34" charset="0"/>
            </a:endParaRPr>
          </a:p>
        </p:txBody>
      </p:sp>
      <p:pic>
        <p:nvPicPr>
          <p:cNvPr id="9" name="Picture 8" descr="9999002511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411476"/>
            <a:ext cx="5819780" cy="4035048"/>
          </a:xfrm>
          <a:prstGeom prst="roundRect">
            <a:avLst>
              <a:gd name="adj" fmla="val 5859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Bineshiinhyag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Birds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Giikidab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Downy woodpecker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Gaagaagii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Raven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Gijigijiganeshiinh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Chickadee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Gookookoo’oo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Owl</a:t>
            </a:r>
            <a:endParaRPr lang="en-US" dirty="0">
              <a:latin typeface="Frutiger LT Std 55 Roman" pitchFamily="34" charset="0"/>
            </a:endParaRPr>
          </a:p>
        </p:txBody>
      </p:sp>
      <p:pic>
        <p:nvPicPr>
          <p:cNvPr id="9" name="Picture 8" descr="0410000445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1143000"/>
            <a:ext cx="3200400" cy="4561144"/>
          </a:xfrm>
          <a:prstGeom prst="roundRect">
            <a:avLst>
              <a:gd name="adj" fmla="val 7876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Bineshiinhyag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Birds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Neenookaasi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Hummingbird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Giishkimaansii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Kingfisher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Manoominikeshiinh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Bobolink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Baaka’akwe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Chicken</a:t>
            </a:r>
            <a:endParaRPr lang="en-US" dirty="0">
              <a:latin typeface="Frutiger LT Std 55 Roman" pitchFamily="34" charset="0"/>
            </a:endParaRPr>
          </a:p>
        </p:txBody>
      </p:sp>
      <p:pic>
        <p:nvPicPr>
          <p:cNvPr id="9" name="Picture 8" descr="0410000445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1143000"/>
            <a:ext cx="3200400" cy="4561144"/>
          </a:xfrm>
          <a:prstGeom prst="roundRect">
            <a:avLst>
              <a:gd name="adj" fmla="val 7876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Manidoonsag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Insects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5000" y="762000"/>
            <a:ext cx="3429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Waawaatesi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Firefly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Memengwaa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Butterfly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Zagime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Mosquito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Ezigwaa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Woodtick</a:t>
            </a:r>
            <a:endParaRPr lang="en-US" dirty="0" smtClean="0">
              <a:latin typeface="Frutiger LT Std 55 Roman" pitchFamily="34" charset="0"/>
            </a:endParaRPr>
          </a:p>
        </p:txBody>
      </p:sp>
      <p:pic>
        <p:nvPicPr>
          <p:cNvPr id="8" name="Picture 7" descr="9999002530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547101"/>
            <a:ext cx="5288709" cy="3763799"/>
          </a:xfrm>
          <a:prstGeom prst="roundRect">
            <a:avLst>
              <a:gd name="adj" fmla="val 6575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Manidoonsag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Insects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5000" y="762000"/>
            <a:ext cx="3429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Bapakine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Grasshopper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Disaa-weshiinh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Cicada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Asabikeshiinh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Spider</a:t>
            </a:r>
          </a:p>
        </p:txBody>
      </p:sp>
      <p:pic>
        <p:nvPicPr>
          <p:cNvPr id="8" name="Picture 7" descr="9999002530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547101"/>
            <a:ext cx="5288709" cy="3763799"/>
          </a:xfrm>
          <a:prstGeom prst="roundRect">
            <a:avLst>
              <a:gd name="adj" fmla="val 6575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Pedakiidegan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Plants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762000"/>
            <a:ext cx="4191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Giizisoo-bagoons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Goldenrod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Mewishkode-ikoones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Bluestem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Ode’imin</a:t>
            </a:r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smtClean="0">
                <a:latin typeface="Frutiger LT Std 55 Roman" pitchFamily="34" charset="0"/>
              </a:rPr>
              <a:t>Strawberry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Gaabizaan-ideyak</a:t>
            </a:r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smtClean="0">
                <a:latin typeface="Frutiger LT Std 55 Roman" pitchFamily="34" charset="0"/>
              </a:rPr>
              <a:t>Hepatica</a:t>
            </a:r>
            <a:endParaRPr lang="en-US" dirty="0">
              <a:latin typeface="Frutiger LT Std 55 Roman" pitchFamily="34" charset="0"/>
            </a:endParaRPr>
          </a:p>
        </p:txBody>
      </p:sp>
      <p:pic>
        <p:nvPicPr>
          <p:cNvPr id="9" name="Picture 8" descr="9999002515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95400" y="1157371"/>
            <a:ext cx="3672468" cy="454325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Frutiger LT Std 45 Light" pitchFamily="34" charset="0"/>
              </a:rPr>
              <a:t>Manoominikewin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Making rice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0600" y="762000"/>
            <a:ext cx="40386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pic>
        <p:nvPicPr>
          <p:cNvPr id="2050" name="Picture 2" descr="C:\Users\DPanek\Documents\Interpretation\Formal Programs\SACN Talk Feb 2011\SACN Talk\Ojib Pics\9999004719-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9" y="1079500"/>
            <a:ext cx="3425472" cy="45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Waawiinjigaade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Explanation  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5720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latin typeface="Frutiger LT Std 55 Roman" pitchFamily="34" charset="0"/>
              </a:rPr>
              <a:t>Ojibwe people have lived in this area for thousands of years. The environment has shaped the culture. 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smtClean="0">
                <a:latin typeface="Frutiger LT Std 55 Roman" pitchFamily="34" charset="0"/>
              </a:rPr>
              <a:t>The Ojibwe language reveals the ideas, values, thoughts, and connection with the environment.</a:t>
            </a:r>
          </a:p>
        </p:txBody>
      </p:sp>
      <p:pic>
        <p:nvPicPr>
          <p:cNvPr id="8" name="Picture 7" descr="9999002514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905000"/>
            <a:ext cx="4272897" cy="3048000"/>
          </a:xfrm>
          <a:prstGeom prst="roundRect">
            <a:avLst>
              <a:gd name="adj" fmla="val 8359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Frutiger LT Std 45 Light" pitchFamily="34" charset="0"/>
              </a:rPr>
              <a:t>Gegooikewin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Fishing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00600" y="762000"/>
            <a:ext cx="40386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pic>
        <p:nvPicPr>
          <p:cNvPr id="10" name="Picture 9" descr="0407000254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1075611"/>
            <a:ext cx="3505200" cy="4663237"/>
          </a:xfrm>
          <a:prstGeom prst="roundRect">
            <a:avLst>
              <a:gd name="adj" fmla="val 6634"/>
            </a:avLst>
          </a:prstGeom>
        </p:spPr>
      </p:pic>
    </p:spTree>
    <p:extLst>
      <p:ext uri="{BB962C8B-B14F-4D97-AF65-F5344CB8AC3E}">
        <p14:creationId xmlns:p14="http://schemas.microsoft.com/office/powerpoint/2010/main" val="3540731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45 Light" pitchFamily="34" charset="0"/>
              </a:rPr>
              <a:t>Iskigimizigewin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Making Sugar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62600" y="762000"/>
            <a:ext cx="35814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dirty="0" smtClean="0">
              <a:latin typeface="Frutiger LT Std 55 Roman" pitchFamily="34" charset="0"/>
            </a:endParaRPr>
          </a:p>
        </p:txBody>
      </p:sp>
      <p:pic>
        <p:nvPicPr>
          <p:cNvPr id="8" name="Picture 7" descr="9999001602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1485900"/>
            <a:ext cx="5181600" cy="3886200"/>
          </a:xfrm>
          <a:prstGeom prst="roundRect">
            <a:avLst>
              <a:gd name="adj" fmla="val 6531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Ishkwe’aayii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Closing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762000"/>
            <a:ext cx="9144000" cy="2438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Gakina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miziwe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Anishinaabe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akiing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imaa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adizokaanan</a:t>
            </a:r>
            <a:r>
              <a:rPr lang="en-US" dirty="0" smtClean="0">
                <a:latin typeface="Frutiger LT Std 55 Roman" pitchFamily="34" charset="0"/>
              </a:rPr>
              <a:t>.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Miigwech</a:t>
            </a:r>
            <a:r>
              <a:rPr lang="en-US" dirty="0" smtClean="0">
                <a:latin typeface="Frutiger LT Std 55 Roman" pitchFamily="34" charset="0"/>
              </a:rPr>
              <a:t> </a:t>
            </a:r>
            <a:r>
              <a:rPr lang="en-US" dirty="0" err="1" smtClean="0">
                <a:latin typeface="Frutiger LT Std 55 Roman" pitchFamily="34" charset="0"/>
              </a:rPr>
              <a:t>bizindaawiiyeg</a:t>
            </a:r>
            <a:r>
              <a:rPr lang="en-US" dirty="0" smtClean="0">
                <a:latin typeface="Frutiger LT Std 55 Roman" pitchFamily="34" charset="0"/>
              </a:rPr>
              <a:t>!</a:t>
            </a:r>
          </a:p>
        </p:txBody>
      </p:sp>
      <p:pic>
        <p:nvPicPr>
          <p:cNvPr id="9" name="Picture 8" descr="9999002514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255772"/>
            <a:ext cx="3581400" cy="2554732"/>
          </a:xfrm>
          <a:prstGeom prst="roundRect">
            <a:avLst>
              <a:gd name="adj" fmla="val 11339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Mashkiikii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Medicine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3434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/>
            <a:r>
              <a:rPr lang="en-US" dirty="0" smtClean="0">
                <a:latin typeface="Frutiger LT Std 55 Roman" pitchFamily="34" charset="0"/>
              </a:rPr>
              <a:t>Words were medicine; they were magic and invisible. They came from nothing into sound and meaning. They were beyond price; they could neither be bought or sold.</a:t>
            </a:r>
          </a:p>
          <a:p>
            <a:pPr algn="just"/>
            <a:r>
              <a:rPr lang="en-US" dirty="0" smtClean="0">
                <a:latin typeface="Frutiger LT Std 55 Roman" pitchFamily="34" charset="0"/>
              </a:rPr>
              <a:t>		     N. Scott </a:t>
            </a:r>
            <a:r>
              <a:rPr lang="en-US" dirty="0" err="1" smtClean="0">
                <a:latin typeface="Frutiger LT Std 55 Roman" pitchFamily="34" charset="0"/>
              </a:rPr>
              <a:t>Momaday</a:t>
            </a:r>
            <a:endParaRPr lang="en-US" dirty="0" smtClean="0">
              <a:latin typeface="Frutiger LT Std 55 Roman" pitchFamily="34" charset="0"/>
            </a:endParaRPr>
          </a:p>
        </p:txBody>
      </p:sp>
      <p:pic>
        <p:nvPicPr>
          <p:cNvPr id="8" name="Picture 7" descr="9999002514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905000"/>
            <a:ext cx="4272897" cy="3048000"/>
          </a:xfrm>
          <a:prstGeom prst="roundRect">
            <a:avLst>
              <a:gd name="adj" fmla="val 8359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Minotan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Sound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3434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/>
            <a:r>
              <a:rPr lang="en-US" dirty="0" smtClean="0">
                <a:latin typeface="Frutiger LT Std 55 Roman" pitchFamily="34" charset="0"/>
              </a:rPr>
              <a:t>Words represent the ideas, feelings, and wants of a person and, as such, they are more than merely sounds.</a:t>
            </a:r>
          </a:p>
          <a:p>
            <a:pPr algn="just"/>
            <a:r>
              <a:rPr lang="en-US" dirty="0" smtClean="0">
                <a:latin typeface="Frutiger LT Std 55 Roman" pitchFamily="34" charset="0"/>
              </a:rPr>
              <a:t>		        Basil H. Johnston</a:t>
            </a:r>
          </a:p>
        </p:txBody>
      </p:sp>
      <p:pic>
        <p:nvPicPr>
          <p:cNvPr id="8" name="Picture 7" descr="9999002514-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1905000"/>
            <a:ext cx="4272897" cy="3048000"/>
          </a:xfrm>
          <a:prstGeom prst="roundRect">
            <a:avLst>
              <a:gd name="adj" fmla="val 8359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Niso-initaagwad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Three understandings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762000"/>
            <a:ext cx="86868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/>
            <a:r>
              <a:rPr lang="en-US" dirty="0" smtClean="0">
                <a:latin typeface="Frutiger LT Std 55 Roman" pitchFamily="34" charset="0"/>
              </a:rPr>
              <a:t>What I have found about this language, as I wrote and translated, is that many, if not most, terms and expressions have three meanings. </a:t>
            </a:r>
          </a:p>
          <a:p>
            <a:pPr algn="just"/>
            <a:endParaRPr lang="en-US" dirty="0" smtClean="0">
              <a:latin typeface="Frutiger LT Std 55 Roman" pitchFamily="34" charset="0"/>
            </a:endParaRPr>
          </a:p>
          <a:p>
            <a:pPr algn="just"/>
            <a:r>
              <a:rPr lang="en-US" dirty="0" smtClean="0">
                <a:latin typeface="Frutiger LT Std 55 Roman" pitchFamily="34" charset="0"/>
              </a:rPr>
              <a:t>The first identifies a person, place, thing, idea, or act. </a:t>
            </a:r>
          </a:p>
          <a:p>
            <a:pPr algn="just"/>
            <a:endParaRPr lang="en-US" dirty="0" smtClean="0">
              <a:latin typeface="Frutiger LT Std 55 Roman" pitchFamily="34" charset="0"/>
            </a:endParaRPr>
          </a:p>
          <a:p>
            <a:pPr algn="just"/>
            <a:r>
              <a:rPr lang="en-US" dirty="0" smtClean="0">
                <a:latin typeface="Frutiger LT Std 55 Roman" pitchFamily="34" charset="0"/>
              </a:rPr>
              <a:t>The second signifies the origin of the term or expression from its prefixes and roots, and thereby conveys its etymology. </a:t>
            </a:r>
          </a:p>
          <a:p>
            <a:pPr algn="just"/>
            <a:endParaRPr lang="en-US" dirty="0" smtClean="0">
              <a:latin typeface="Frutiger LT Std 55 Roman" pitchFamily="34" charset="0"/>
            </a:endParaRPr>
          </a:p>
          <a:p>
            <a:pPr algn="just"/>
            <a:r>
              <a:rPr lang="en-US" dirty="0" smtClean="0">
                <a:latin typeface="Frutiger LT Std 55 Roman" pitchFamily="34" charset="0"/>
              </a:rPr>
              <a:t>The third connotes understandings that refer to some insight, ideal, belief, precept, institution, value, concept, or notion.</a:t>
            </a:r>
          </a:p>
          <a:p>
            <a:pPr algn="just"/>
            <a:r>
              <a:rPr lang="en-US" dirty="0" smtClean="0">
                <a:latin typeface="Frutiger LT Std 55 Roman" pitchFamily="34" charset="0"/>
              </a:rPr>
              <a:t>		           					    Basil H. Johnston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Animate Inanimate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762000"/>
            <a:ext cx="4343400" cy="5334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b="1" dirty="0" smtClean="0">
                <a:latin typeface="Frutiger LT Std 55 Roman" pitchFamily="34" charset="0"/>
              </a:rPr>
              <a:t>Inanimate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Adoopwin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Table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Emikwaan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Spoon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Miin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Blueberry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Nibi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r>
              <a:rPr lang="en-US" dirty="0" smtClean="0">
                <a:latin typeface="Frutiger LT Std 55 Roman" pitchFamily="34" charset="0"/>
              </a:rPr>
              <a:t>Water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Onaagan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r>
              <a:rPr lang="en-US" dirty="0" smtClean="0">
                <a:latin typeface="Frutiger LT Std 55 Roman" pitchFamily="34" charset="0"/>
              </a:rPr>
              <a:t>Cup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762000"/>
            <a:ext cx="4343400" cy="5334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en-US" b="1" dirty="0" smtClean="0">
              <a:latin typeface="Frutiger LT Std 55 Roman" pitchFamily="34" charset="0"/>
            </a:endParaRPr>
          </a:p>
          <a:p>
            <a:r>
              <a:rPr lang="en-US" b="1" dirty="0" smtClean="0">
                <a:latin typeface="Frutiger LT Std 55 Roman" pitchFamily="34" charset="0"/>
              </a:rPr>
              <a:t>Animate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Animosh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Dog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Dewe’igan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Drum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Opwaagan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Pipe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Indiniigan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My shoulder blade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r>
              <a:rPr lang="en-US" dirty="0" err="1" smtClean="0">
                <a:latin typeface="Frutiger LT Std 55 Roman" pitchFamily="34" charset="0"/>
              </a:rPr>
              <a:t>Miskomin</a:t>
            </a:r>
            <a:r>
              <a:rPr lang="en-US" dirty="0" smtClean="0">
                <a:latin typeface="Frutiger LT Std 55 Roman" pitchFamily="34" charset="0"/>
              </a:rPr>
              <a:t>: </a:t>
            </a:r>
          </a:p>
          <a:p>
            <a:r>
              <a:rPr lang="en-US" dirty="0" smtClean="0">
                <a:latin typeface="Frutiger LT Std 55 Roman" pitchFamily="34" charset="0"/>
              </a:rPr>
              <a:t>Raspberry</a:t>
            </a:r>
          </a:p>
          <a:p>
            <a:endParaRPr lang="en-US" dirty="0" smtClean="0">
              <a:latin typeface="Frutiger LT Std 55 Roman" pitchFamily="34" charset="0"/>
            </a:endParaRPr>
          </a:p>
          <a:p>
            <a:endParaRPr lang="en-US" dirty="0" smtClean="0">
              <a:latin typeface="Frutiger LT Std 55 Roman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Giizisoog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Moons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762000"/>
            <a:ext cx="40386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Gichi-manidoo-giizis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January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Namebini-giizis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February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Onaabani-giizis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March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Iskigamizige-giizis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April</a:t>
            </a:r>
          </a:p>
        </p:txBody>
      </p:sp>
      <p:pic>
        <p:nvPicPr>
          <p:cNvPr id="8" name="Picture 7" descr="0102000211-l.jpg"/>
          <p:cNvPicPr>
            <a:picLocks noChangeAspect="1"/>
          </p:cNvPicPr>
          <p:nvPr/>
        </p:nvPicPr>
        <p:blipFill>
          <a:blip r:embed="rId4" cstate="print"/>
          <a:srcRect l="14667" t="3333" r="14667" b="3333"/>
          <a:stretch>
            <a:fillRect/>
          </a:stretch>
        </p:blipFill>
        <p:spPr>
          <a:xfrm>
            <a:off x="838200" y="1053860"/>
            <a:ext cx="4267200" cy="4508740"/>
          </a:xfrm>
          <a:prstGeom prst="roundRect">
            <a:avLst>
              <a:gd name="adj" fmla="val 4127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Giizisoog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Moons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762000"/>
            <a:ext cx="40386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Waabigwanii-giizis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May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Ode’imini-giizis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June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Miini-giizis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July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Manoominike-giizis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August</a:t>
            </a:r>
          </a:p>
        </p:txBody>
      </p:sp>
      <p:pic>
        <p:nvPicPr>
          <p:cNvPr id="8" name="Picture 7" descr="0102000211-l.jpg"/>
          <p:cNvPicPr>
            <a:picLocks noChangeAspect="1"/>
          </p:cNvPicPr>
          <p:nvPr/>
        </p:nvPicPr>
        <p:blipFill>
          <a:blip r:embed="rId4" cstate="print"/>
          <a:srcRect l="14667" t="3333" r="14667" b="3333"/>
          <a:stretch>
            <a:fillRect/>
          </a:stretch>
        </p:blipFill>
        <p:spPr>
          <a:xfrm>
            <a:off x="838200" y="1053860"/>
            <a:ext cx="4267200" cy="4508740"/>
          </a:xfrm>
          <a:prstGeom prst="roundRect">
            <a:avLst>
              <a:gd name="adj" fmla="val 4127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0" y="3648"/>
            <a:chExt cx="5760" cy="672"/>
          </a:xfrm>
        </p:grpSpPr>
        <p:sp>
          <p:nvSpPr>
            <p:cNvPr id="19464" name="Rectangle 3"/>
            <p:cNvSpPr>
              <a:spLocks noChangeArrowheads="1"/>
            </p:cNvSpPr>
            <p:nvPr/>
          </p:nvSpPr>
          <p:spPr bwMode="auto">
            <a:xfrm>
              <a:off x="0" y="3840"/>
              <a:ext cx="576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6" name="Picture 5" descr="Arrow-4c-shade-l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2" y="3648"/>
              <a:ext cx="405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0"/>
              </a:spcBef>
              <a:buFontTx/>
              <a:buNone/>
              <a:tabLst>
                <a:tab pos="34925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Frutiger LT Std 45 Light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Frutiger LT Std 55 Roman" pitchFamily="34" charset="0"/>
              </a:rPr>
              <a:t>Giizisoog</a:t>
            </a:r>
            <a:r>
              <a:rPr lang="en-US" sz="3200" dirty="0" smtClean="0">
                <a:solidFill>
                  <a:schemeClr val="bg1"/>
                </a:solidFill>
                <a:latin typeface="Frutiger LT Std 55 Roman" pitchFamily="34" charset="0"/>
              </a:rPr>
              <a:t>: Moons</a:t>
            </a:r>
            <a:endParaRPr lang="en-US" sz="3200" dirty="0">
              <a:solidFill>
                <a:schemeClr val="bg1"/>
              </a:solidFill>
              <a:latin typeface="Frutiger LT Std 55 Roman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N A T I O N A L   P A R K   S E R V I C </a:t>
            </a:r>
            <a:r>
              <a:rPr lang="en-US" sz="1200" dirty="0" smtClean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E        A 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P O S T L E   I S L A N D S  N A T I O N A L  </a:t>
            </a:r>
            <a:r>
              <a:rPr lang="en-US" sz="1200" dirty="0" err="1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Frutiger LT Std 45 Light" pitchFamily="34" charset="0"/>
                <a:sym typeface="Symbol" pitchFamily="18" charset="2"/>
              </a:rPr>
              <a:t> A K E S H O R 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762000"/>
            <a:ext cx="4038600" cy="5334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err="1" smtClean="0">
                <a:latin typeface="Frutiger LT Std 55 Roman" pitchFamily="34" charset="0"/>
              </a:rPr>
              <a:t>Waatebagaa-giizis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September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Binaakwii-giizis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October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Gashkadino-giizis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November </a:t>
            </a:r>
          </a:p>
          <a:p>
            <a:pPr algn="ctr"/>
            <a:endParaRPr lang="en-US" dirty="0" smtClean="0">
              <a:latin typeface="Frutiger LT Std 55 Roman" pitchFamily="34" charset="0"/>
            </a:endParaRPr>
          </a:p>
          <a:p>
            <a:pPr algn="ctr"/>
            <a:r>
              <a:rPr lang="en-US" dirty="0" err="1" smtClean="0">
                <a:latin typeface="Frutiger LT Std 55 Roman" pitchFamily="34" charset="0"/>
              </a:rPr>
              <a:t>Manidoo-giizisoons</a:t>
            </a:r>
            <a:r>
              <a:rPr lang="en-US" dirty="0" smtClean="0">
                <a:latin typeface="Frutiger LT Std 55 Roman" pitchFamily="34" charset="0"/>
              </a:rPr>
              <a:t>:</a:t>
            </a:r>
          </a:p>
          <a:p>
            <a:pPr algn="ctr"/>
            <a:r>
              <a:rPr lang="en-US" dirty="0" smtClean="0">
                <a:latin typeface="Frutiger LT Std 55 Roman" pitchFamily="34" charset="0"/>
              </a:rPr>
              <a:t>December</a:t>
            </a:r>
          </a:p>
        </p:txBody>
      </p:sp>
      <p:pic>
        <p:nvPicPr>
          <p:cNvPr id="8" name="Picture 7" descr="0102000211-l.jpg"/>
          <p:cNvPicPr>
            <a:picLocks noChangeAspect="1"/>
          </p:cNvPicPr>
          <p:nvPr/>
        </p:nvPicPr>
        <p:blipFill>
          <a:blip r:embed="rId4" cstate="print"/>
          <a:srcRect l="14667" t="3333" r="14667" b="3333"/>
          <a:stretch>
            <a:fillRect/>
          </a:stretch>
        </p:blipFill>
        <p:spPr>
          <a:xfrm>
            <a:off x="838200" y="1053860"/>
            <a:ext cx="4267200" cy="4508740"/>
          </a:xfrm>
          <a:prstGeom prst="roundRect">
            <a:avLst>
              <a:gd name="adj" fmla="val 4127"/>
            </a:avLst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1810</Words>
  <Application>Microsoft Office PowerPoint</Application>
  <PresentationFormat>On-screen Show (4:3)</PresentationFormat>
  <Paragraphs>292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</dc:title>
  <dc:creator>DPanek</dc:creator>
  <cp:lastModifiedBy>ctechtmann</cp:lastModifiedBy>
  <cp:revision>66</cp:revision>
  <dcterms:created xsi:type="dcterms:W3CDTF">2011-02-24T03:50:53Z</dcterms:created>
  <dcterms:modified xsi:type="dcterms:W3CDTF">2012-07-16T22:55:37Z</dcterms:modified>
</cp:coreProperties>
</file>